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7B37D-55C8-4DD8-B242-42FA2BBAF54F}" type="datetimeFigureOut">
              <a:rPr lang="en-US" smtClean="0"/>
              <a:t>4/17/2012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4DCF1-D718-4EA0-92C1-86C1037BBB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7B37D-55C8-4DD8-B242-42FA2BBAF54F}" type="datetimeFigureOut">
              <a:rPr lang="en-US" smtClean="0"/>
              <a:t>4/17/2012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4DCF1-D718-4EA0-92C1-86C1037BBB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7B37D-55C8-4DD8-B242-42FA2BBAF54F}" type="datetimeFigureOut">
              <a:rPr lang="en-US" smtClean="0"/>
              <a:t>4/17/2012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4DCF1-D718-4EA0-92C1-86C1037BBB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7B37D-55C8-4DD8-B242-42FA2BBAF54F}" type="datetimeFigureOut">
              <a:rPr lang="en-US" smtClean="0"/>
              <a:t>4/17/2012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4DCF1-D718-4EA0-92C1-86C1037BBB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7B37D-55C8-4DD8-B242-42FA2BBAF54F}" type="datetimeFigureOut">
              <a:rPr lang="en-US" smtClean="0"/>
              <a:t>4/17/2012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4DCF1-D718-4EA0-92C1-86C1037BBB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7B37D-55C8-4DD8-B242-42FA2BBAF54F}" type="datetimeFigureOut">
              <a:rPr lang="en-US" smtClean="0"/>
              <a:t>4/17/2012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4DCF1-D718-4EA0-92C1-86C1037BBB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7B37D-55C8-4DD8-B242-42FA2BBAF54F}" type="datetimeFigureOut">
              <a:rPr lang="en-US" smtClean="0"/>
              <a:t>4/17/2012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4DCF1-D718-4EA0-92C1-86C1037BBB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7B37D-55C8-4DD8-B242-42FA2BBAF54F}" type="datetimeFigureOut">
              <a:rPr lang="en-US" smtClean="0"/>
              <a:t>4/17/2012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4DCF1-D718-4EA0-92C1-86C1037BBB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7B37D-55C8-4DD8-B242-42FA2BBAF54F}" type="datetimeFigureOut">
              <a:rPr lang="en-US" smtClean="0"/>
              <a:t>4/17/2012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4DCF1-D718-4EA0-92C1-86C1037BBB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7B37D-55C8-4DD8-B242-42FA2BBAF54F}" type="datetimeFigureOut">
              <a:rPr lang="en-US" smtClean="0"/>
              <a:t>4/17/2012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4DCF1-D718-4EA0-92C1-86C1037BBB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7B37D-55C8-4DD8-B242-42FA2BBAF54F}" type="datetimeFigureOut">
              <a:rPr lang="en-US" smtClean="0"/>
              <a:t>4/17/2012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4DCF1-D718-4EA0-92C1-86C1037BBB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47B37D-55C8-4DD8-B242-42FA2BBAF54F}" type="datetimeFigureOut">
              <a:rPr lang="en-US" smtClean="0"/>
              <a:t>4/17/2012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D4DCF1-D718-4EA0-92C1-86C1037BBBD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8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188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81000"/>
            <a:ext cx="8229600" cy="5745163"/>
          </a:xfrm>
        </p:spPr>
        <p:txBody>
          <a:bodyPr/>
          <a:lstStyle/>
          <a:p>
            <a:pPr eaLnBrk="1" hangingPunct="1"/>
            <a:r>
              <a:rPr lang="en-US" smtClean="0"/>
              <a:t>Questions / Follow up (Use data in MA or in Netwons)</a:t>
            </a:r>
          </a:p>
          <a:p>
            <a:pPr lvl="1" eaLnBrk="1" hangingPunct="1"/>
            <a:r>
              <a:rPr lang="en-US" smtClean="0"/>
              <a:t>Which fulcrum position (Crayola marker) gave you the best MA or lowest number of Newtons?</a:t>
            </a:r>
          </a:p>
          <a:p>
            <a:pPr lvl="1" eaLnBrk="1" hangingPunct="1"/>
            <a:r>
              <a:rPr lang="en-US" smtClean="0"/>
              <a:t>Answer: The lever has the highest Mechanical Advantage when it had a long effort arm, and short </a:t>
            </a:r>
            <a:r>
              <a:rPr lang="en-US" smtClean="0">
                <a:solidFill>
                  <a:srgbClr val="FFFF00"/>
                </a:solidFill>
              </a:rPr>
              <a:t>resistance arm </a:t>
            </a:r>
            <a:r>
              <a:rPr lang="en-US" smtClean="0"/>
              <a:t>(E=25, </a:t>
            </a:r>
            <a:r>
              <a:rPr lang="en-US" smtClean="0">
                <a:solidFill>
                  <a:srgbClr val="FFFF00"/>
                </a:solidFill>
              </a:rPr>
              <a:t>R=5</a:t>
            </a:r>
            <a:r>
              <a:rPr lang="en-US" smtClean="0"/>
              <a:t>) </a:t>
            </a:r>
          </a:p>
        </p:txBody>
      </p:sp>
      <p:sp>
        <p:nvSpPr>
          <p:cNvPr id="6607876" name="Rectangle 4"/>
          <p:cNvSpPr>
            <a:spLocks noChangeArrowheads="1"/>
          </p:cNvSpPr>
          <p:nvPr/>
        </p:nvSpPr>
        <p:spPr bwMode="auto">
          <a:xfrm>
            <a:off x="5715000" y="6629400"/>
            <a:ext cx="3048000" cy="2143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r">
              <a:buFont typeface="Wingdings" pitchFamily="2" charset="2"/>
              <a:buNone/>
              <a:defRPr/>
            </a:pPr>
            <a:r>
              <a:rPr lang="en-US" sz="800" b="1">
                <a:effectLst/>
                <a:latin typeface="Verdana" pitchFamily="34" charset="0"/>
              </a:rPr>
              <a:t>Copyright © 2010 Ryan P. Murphy</a:t>
            </a:r>
            <a:endParaRPr lang="en-US">
              <a:effectLst>
                <a:outerShdw blurRad="38100" dist="38100" dir="2700000" algn="tl">
                  <a:srgbClr val="336699"/>
                </a:outerShdw>
              </a:effectLst>
            </a:endParaRPr>
          </a:p>
        </p:txBody>
      </p:sp>
      <p:pic>
        <p:nvPicPr>
          <p:cNvPr id="118886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4267200"/>
            <a:ext cx="86868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Oval 5"/>
          <p:cNvSpPr/>
          <p:nvPr/>
        </p:nvSpPr>
        <p:spPr bwMode="auto">
          <a:xfrm rot="544821">
            <a:off x="5473700" y="5413375"/>
            <a:ext cx="2928938" cy="376238"/>
          </a:xfrm>
          <a:prstGeom prst="ellipse">
            <a:avLst/>
          </a:prstGeom>
          <a:noFill/>
          <a:ln w="5715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342900" indent="-342900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9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189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81000"/>
            <a:ext cx="8229600" cy="5745163"/>
          </a:xfrm>
        </p:spPr>
        <p:txBody>
          <a:bodyPr/>
          <a:lstStyle/>
          <a:p>
            <a:pPr eaLnBrk="1" hangingPunct="1"/>
            <a:r>
              <a:rPr lang="en-US" smtClean="0"/>
              <a:t>Questions / Follow up (Use data in MA or in Netwons)</a:t>
            </a:r>
          </a:p>
          <a:p>
            <a:pPr lvl="1" eaLnBrk="1" hangingPunct="1"/>
            <a:r>
              <a:rPr lang="en-US" smtClean="0"/>
              <a:t>Which fulcrum position (marker) gave you the least MA or negative MA or highest number of Newtons?</a:t>
            </a:r>
          </a:p>
        </p:txBody>
      </p:sp>
      <p:sp>
        <p:nvSpPr>
          <p:cNvPr id="6607876" name="Rectangle 4"/>
          <p:cNvSpPr>
            <a:spLocks noChangeArrowheads="1"/>
          </p:cNvSpPr>
          <p:nvPr/>
        </p:nvSpPr>
        <p:spPr bwMode="auto">
          <a:xfrm>
            <a:off x="5715000" y="6629400"/>
            <a:ext cx="3048000" cy="2143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r">
              <a:buFont typeface="Wingdings" pitchFamily="2" charset="2"/>
              <a:buNone/>
              <a:defRPr/>
            </a:pPr>
            <a:r>
              <a:rPr lang="en-US" sz="800" b="1">
                <a:effectLst/>
                <a:latin typeface="Verdana" pitchFamily="34" charset="0"/>
              </a:rPr>
              <a:t>Copyright © 2010 Ryan P. Murphy</a:t>
            </a:r>
            <a:endParaRPr lang="en-US">
              <a:effectLst>
                <a:outerShdw blurRad="38100" dist="38100" dir="2700000" algn="tl">
                  <a:srgbClr val="336699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0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190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81000"/>
            <a:ext cx="8229600" cy="5745163"/>
          </a:xfrm>
        </p:spPr>
        <p:txBody>
          <a:bodyPr/>
          <a:lstStyle/>
          <a:p>
            <a:pPr eaLnBrk="1" hangingPunct="1"/>
            <a:r>
              <a:rPr lang="en-US" smtClean="0"/>
              <a:t>Questions / Follow up (Use data in MA or in Netwons)</a:t>
            </a:r>
          </a:p>
          <a:p>
            <a:pPr lvl="1" eaLnBrk="1" hangingPunct="1"/>
            <a:r>
              <a:rPr lang="en-US" smtClean="0"/>
              <a:t>Which fulcrum position (marker) gave you the least MA or negative MA or highest number of Newtons?</a:t>
            </a:r>
          </a:p>
          <a:p>
            <a:pPr lvl="1" eaLnBrk="1" hangingPunct="1"/>
            <a:r>
              <a:rPr lang="en-US" smtClean="0">
                <a:solidFill>
                  <a:srgbClr val="FFFF00"/>
                </a:solidFill>
              </a:rPr>
              <a:t>Answer: It was most difficult (Least MA) to lift the weight with a short effort arm, and long resistance arm (E=5, R=25)</a:t>
            </a:r>
          </a:p>
        </p:txBody>
      </p:sp>
      <p:sp>
        <p:nvSpPr>
          <p:cNvPr id="6607876" name="Rectangle 4"/>
          <p:cNvSpPr>
            <a:spLocks noChangeArrowheads="1"/>
          </p:cNvSpPr>
          <p:nvPr/>
        </p:nvSpPr>
        <p:spPr bwMode="auto">
          <a:xfrm>
            <a:off x="5715000" y="6629400"/>
            <a:ext cx="3048000" cy="2143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r">
              <a:buFont typeface="Wingdings" pitchFamily="2" charset="2"/>
              <a:buNone/>
              <a:defRPr/>
            </a:pPr>
            <a:r>
              <a:rPr lang="en-US" sz="800" b="1">
                <a:effectLst/>
                <a:latin typeface="Verdana" pitchFamily="34" charset="0"/>
              </a:rPr>
              <a:t>Copyright © 2010 Ryan P. Murphy</a:t>
            </a:r>
            <a:endParaRPr lang="en-US">
              <a:effectLst>
                <a:outerShdw blurRad="38100" dist="38100" dir="2700000" algn="tl">
                  <a:srgbClr val="336699"/>
                </a:outerShdw>
              </a:effectLst>
            </a:endParaRPr>
          </a:p>
        </p:txBody>
      </p:sp>
      <p:pic>
        <p:nvPicPr>
          <p:cNvPr id="119091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4267200"/>
            <a:ext cx="86868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Oval 5"/>
          <p:cNvSpPr/>
          <p:nvPr/>
        </p:nvSpPr>
        <p:spPr bwMode="auto">
          <a:xfrm>
            <a:off x="4953000" y="5410200"/>
            <a:ext cx="838200" cy="457200"/>
          </a:xfrm>
          <a:prstGeom prst="ellipse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342900" indent="-342900">
              <a:defRPr/>
            </a:pPr>
            <a:endParaRPr lang="en-US"/>
          </a:p>
        </p:txBody>
      </p:sp>
      <p:sp>
        <p:nvSpPr>
          <p:cNvPr id="7" name="Oval 6"/>
          <p:cNvSpPr/>
          <p:nvPr/>
        </p:nvSpPr>
        <p:spPr bwMode="auto">
          <a:xfrm>
            <a:off x="2133600" y="5105400"/>
            <a:ext cx="1219200" cy="762000"/>
          </a:xfrm>
          <a:prstGeom prst="ellipse">
            <a:avLst/>
          </a:prstGeom>
          <a:solidFill>
            <a:srgbClr val="FF99FF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342900" indent="-342900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1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191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81000"/>
            <a:ext cx="8229600" cy="5745163"/>
          </a:xfrm>
        </p:spPr>
        <p:txBody>
          <a:bodyPr/>
          <a:lstStyle/>
          <a:p>
            <a:pPr eaLnBrk="1" hangingPunct="1"/>
            <a:r>
              <a:rPr lang="en-US" smtClean="0"/>
              <a:t>Questions / Follow up (Use data in MA or in Netwons)</a:t>
            </a:r>
          </a:p>
          <a:p>
            <a:pPr lvl="1" eaLnBrk="1" hangingPunct="1"/>
            <a:r>
              <a:rPr lang="en-US" smtClean="0"/>
              <a:t>Which fulcrum position (marker) gave you the least MA or negative MA or highest number of Newtons?</a:t>
            </a:r>
          </a:p>
          <a:p>
            <a:pPr lvl="1" eaLnBrk="1" hangingPunct="1"/>
            <a:r>
              <a:rPr lang="en-US" smtClean="0"/>
              <a:t>Answer: It was most difficult (Least MA) to lift the weight with a </a:t>
            </a:r>
            <a:r>
              <a:rPr lang="en-US" smtClean="0">
                <a:solidFill>
                  <a:srgbClr val="FFFF00"/>
                </a:solidFill>
              </a:rPr>
              <a:t>short effort arm</a:t>
            </a:r>
            <a:r>
              <a:rPr lang="en-US" smtClean="0"/>
              <a:t>, and long resistance arm (</a:t>
            </a:r>
            <a:r>
              <a:rPr lang="en-US" smtClean="0">
                <a:solidFill>
                  <a:srgbClr val="FFFF00"/>
                </a:solidFill>
              </a:rPr>
              <a:t>E=5</a:t>
            </a:r>
            <a:r>
              <a:rPr lang="en-US" smtClean="0"/>
              <a:t>, R=25)</a:t>
            </a:r>
          </a:p>
        </p:txBody>
      </p:sp>
      <p:sp>
        <p:nvSpPr>
          <p:cNvPr id="6607876" name="Rectangle 4"/>
          <p:cNvSpPr>
            <a:spLocks noChangeArrowheads="1"/>
          </p:cNvSpPr>
          <p:nvPr/>
        </p:nvSpPr>
        <p:spPr bwMode="auto">
          <a:xfrm>
            <a:off x="5715000" y="6629400"/>
            <a:ext cx="3048000" cy="2143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r">
              <a:buFont typeface="Wingdings" pitchFamily="2" charset="2"/>
              <a:buNone/>
              <a:defRPr/>
            </a:pPr>
            <a:r>
              <a:rPr lang="en-US" sz="800" b="1">
                <a:effectLst/>
                <a:latin typeface="Verdana" pitchFamily="34" charset="0"/>
              </a:rPr>
              <a:t>Copyright © 2010 Ryan P. Murphy</a:t>
            </a:r>
            <a:endParaRPr lang="en-US">
              <a:effectLst>
                <a:outerShdw blurRad="38100" dist="38100" dir="2700000" algn="tl">
                  <a:srgbClr val="336699"/>
                </a:outerShdw>
              </a:effectLst>
            </a:endParaRPr>
          </a:p>
        </p:txBody>
      </p:sp>
      <p:pic>
        <p:nvPicPr>
          <p:cNvPr id="119194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4267200"/>
            <a:ext cx="86868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Oval 5"/>
          <p:cNvSpPr/>
          <p:nvPr/>
        </p:nvSpPr>
        <p:spPr bwMode="auto">
          <a:xfrm>
            <a:off x="4953000" y="5410200"/>
            <a:ext cx="838200" cy="457200"/>
          </a:xfrm>
          <a:prstGeom prst="ellipse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342900" indent="-342900">
              <a:defRPr/>
            </a:pPr>
            <a:endParaRPr lang="en-US"/>
          </a:p>
        </p:txBody>
      </p:sp>
      <p:sp>
        <p:nvSpPr>
          <p:cNvPr id="7" name="Oval 6"/>
          <p:cNvSpPr/>
          <p:nvPr/>
        </p:nvSpPr>
        <p:spPr bwMode="auto">
          <a:xfrm>
            <a:off x="2133600" y="5105400"/>
            <a:ext cx="1219200" cy="762000"/>
          </a:xfrm>
          <a:prstGeom prst="ellipse">
            <a:avLst/>
          </a:prstGeom>
          <a:solidFill>
            <a:srgbClr val="FF99FF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342900" indent="-342900">
              <a:defRPr/>
            </a:pPr>
            <a:endParaRPr lang="en-US"/>
          </a:p>
        </p:txBody>
      </p:sp>
      <p:sp>
        <p:nvSpPr>
          <p:cNvPr id="8" name="Oval 7"/>
          <p:cNvSpPr/>
          <p:nvPr/>
        </p:nvSpPr>
        <p:spPr bwMode="auto">
          <a:xfrm rot="498686">
            <a:off x="1084263" y="4783138"/>
            <a:ext cx="1885950" cy="381000"/>
          </a:xfrm>
          <a:prstGeom prst="ellipse">
            <a:avLst/>
          </a:prstGeom>
          <a:noFill/>
          <a:ln w="5715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342900" indent="-342900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242</Words>
  <Application>Microsoft Office PowerPoint</Application>
  <PresentationFormat>On-screen Show (4:3)</PresentationFormat>
  <Paragraphs>15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Slide 1</vt:lpstr>
      <vt:lpstr>Slide 2</vt:lpstr>
      <vt:lpstr>Slide 3</vt:lpstr>
      <vt:lpstr>Slide 4</vt:lpstr>
      <vt:lpstr>Slide 5</vt:lpstr>
    </vt:vector>
  </TitlesOfParts>
  <Company>cmsd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willar01</dc:creator>
  <cp:lastModifiedBy>willar01</cp:lastModifiedBy>
  <cp:revision>1</cp:revision>
  <dcterms:created xsi:type="dcterms:W3CDTF">2012-04-17T22:06:54Z</dcterms:created>
  <dcterms:modified xsi:type="dcterms:W3CDTF">2012-04-17T22:07:51Z</dcterms:modified>
</cp:coreProperties>
</file>